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356" r:id="rId3"/>
    <p:sldId id="355" r:id="rId4"/>
    <p:sldId id="319" r:id="rId5"/>
    <p:sldId id="274" r:id="rId6"/>
    <p:sldId id="276" r:id="rId7"/>
    <p:sldId id="277" r:id="rId8"/>
    <p:sldId id="259" r:id="rId9"/>
    <p:sldId id="320" r:id="rId10"/>
    <p:sldId id="341" r:id="rId11"/>
    <p:sldId id="322" r:id="rId12"/>
    <p:sldId id="331" r:id="rId13"/>
    <p:sldId id="33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53"/>
    <p:restoredTop sz="93151"/>
  </p:normalViewPr>
  <p:slideViewPr>
    <p:cSldViewPr snapToGrid="0">
      <p:cViewPr varScale="1">
        <p:scale>
          <a:sx n="103" d="100"/>
          <a:sy n="103"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57552A-E0F2-644E-8DAD-465AD0807F35}" type="datetimeFigureOut">
              <a:rPr lang="en-US" smtClean="0"/>
              <a:t>1/21/26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DD506-8861-464D-BF60-5C370EF7B313}" type="slidenum">
              <a:rPr lang="en-US" smtClean="0"/>
              <a:t>‹#›</a:t>
            </a:fld>
            <a:endParaRPr lang="en-US"/>
          </a:p>
        </p:txBody>
      </p:sp>
    </p:spTree>
    <p:extLst>
      <p:ext uri="{BB962C8B-B14F-4D97-AF65-F5344CB8AC3E}">
        <p14:creationId xmlns:p14="http://schemas.microsoft.com/office/powerpoint/2010/main" val="102560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3BA8CEA9-5FE9-0EAA-4343-8FEF28CD71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0BCC9C06-81FE-6D69-B6F0-A9D211C8E4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As an outcome it reflects settled social relations. If it is good, it suggests widespread – if not universal – social approval of its practices. It is most readily constituted and observable at a local level, so raising questions about the fungibility of effective local governance, in particular the ways and means of moving from one socio-geopolitical scale to another. </a:t>
            </a:r>
          </a:p>
          <a:p>
            <a:pPr eaLnBrk="1" hangingPunct="1">
              <a:spcBef>
                <a:spcPct val="0"/>
              </a:spcBef>
            </a:pPr>
            <a:endParaRPr lang="en-US" altLang="en-US"/>
          </a:p>
        </p:txBody>
      </p:sp>
      <p:sp>
        <p:nvSpPr>
          <p:cNvPr id="52228" name="Slide Number Placeholder 3">
            <a:extLst>
              <a:ext uri="{FF2B5EF4-FFF2-40B4-BE49-F238E27FC236}">
                <a16:creationId xmlns:a16="http://schemas.microsoft.com/office/drawing/2014/main" id="{ED925BD3-4F1C-62B7-A4CF-828EC9F72C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5B2A19-23BD-DB4C-B565-8FD9D650DEA8}" type="slidenum">
              <a:rPr lang="en-US" altLang="en-US"/>
              <a:pPr/>
              <a:t>5</a:t>
            </a:fld>
            <a:endParaRPr lang="en-US" altLang="en-US"/>
          </a:p>
        </p:txBody>
      </p:sp>
    </p:spTree>
    <p:extLst>
      <p:ext uri="{BB962C8B-B14F-4D97-AF65-F5344CB8AC3E}">
        <p14:creationId xmlns:p14="http://schemas.microsoft.com/office/powerpoint/2010/main" val="2394976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48488758-FAD5-E3AF-6B92-CD1777A609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CA5F9E9B-8604-5A79-59AC-3DF26A78E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a:extLst>
              <a:ext uri="{FF2B5EF4-FFF2-40B4-BE49-F238E27FC236}">
                <a16:creationId xmlns:a16="http://schemas.microsoft.com/office/drawing/2014/main" id="{36320CAC-0118-EA10-E2A7-D5A46B3F78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5B65F0F-D43C-314A-B245-4A3672905694}" type="slidenum">
              <a:rPr lang="en-US" altLang="en-US"/>
              <a:pPr/>
              <a:t>6</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7356A90B-2D59-7E70-7CBE-9C1CF2F9B4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D2B030E9-45D3-7B45-0836-44C62F7BAD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a:extLst>
              <a:ext uri="{FF2B5EF4-FFF2-40B4-BE49-F238E27FC236}">
                <a16:creationId xmlns:a16="http://schemas.microsoft.com/office/drawing/2014/main" id="{0E47BDC8-7AD0-210F-E55F-C134C90149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D520D87-90F7-2747-A9FD-B84BBE6E2157}" type="slidenum">
              <a:rPr lang="en-US" altLang="en-US"/>
              <a:pPr/>
              <a:t>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7BF2-4E42-914C-F9A4-08F0F48DDB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6F1602-BEEC-85B5-A769-3540FAA457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A08709-1C23-9091-65B2-70818A41F7EF}"/>
              </a:ext>
            </a:extLst>
          </p:cNvPr>
          <p:cNvSpPr>
            <a:spLocks noGrp="1"/>
          </p:cNvSpPr>
          <p:nvPr>
            <p:ph type="dt" sz="half" idx="10"/>
          </p:nvPr>
        </p:nvSpPr>
        <p:spPr/>
        <p:txBody>
          <a:bodyPr/>
          <a:lstStyle/>
          <a:p>
            <a:fld id="{3A1EC1FA-7049-4746-B41B-344E602554B6}" type="datetimeFigureOut">
              <a:rPr lang="en-US" smtClean="0"/>
              <a:t>1/21/26</a:t>
            </a:fld>
            <a:endParaRPr lang="en-US"/>
          </a:p>
        </p:txBody>
      </p:sp>
      <p:sp>
        <p:nvSpPr>
          <p:cNvPr id="5" name="Footer Placeholder 4">
            <a:extLst>
              <a:ext uri="{FF2B5EF4-FFF2-40B4-BE49-F238E27FC236}">
                <a16:creationId xmlns:a16="http://schemas.microsoft.com/office/drawing/2014/main" id="{D1BB2625-A888-515D-BD4A-79278A457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A6DBD-BBDE-BD1E-98D5-BE704F846106}"/>
              </a:ext>
            </a:extLst>
          </p:cNvPr>
          <p:cNvSpPr>
            <a:spLocks noGrp="1"/>
          </p:cNvSpPr>
          <p:nvPr>
            <p:ph type="sldNum" sz="quarter" idx="12"/>
          </p:nvPr>
        </p:nvSpPr>
        <p:spPr/>
        <p:txBody>
          <a:bodyPr/>
          <a:lstStyle/>
          <a:p>
            <a:fld id="{5FC34CAB-366A-B24D-B604-B252FE5613C0}" type="slidenum">
              <a:rPr lang="en-US" smtClean="0"/>
              <a:t>‹#›</a:t>
            </a:fld>
            <a:endParaRPr lang="en-US"/>
          </a:p>
        </p:txBody>
      </p:sp>
    </p:spTree>
    <p:extLst>
      <p:ext uri="{BB962C8B-B14F-4D97-AF65-F5344CB8AC3E}">
        <p14:creationId xmlns:p14="http://schemas.microsoft.com/office/powerpoint/2010/main" val="2463818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45FC-1FAF-3AC2-E855-584C1737AC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B0508B-D59B-012D-A836-C68ECF183A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0E50A-AB3A-7AF8-2296-3E908BD0D24A}"/>
              </a:ext>
            </a:extLst>
          </p:cNvPr>
          <p:cNvSpPr>
            <a:spLocks noGrp="1"/>
          </p:cNvSpPr>
          <p:nvPr>
            <p:ph type="dt" sz="half" idx="10"/>
          </p:nvPr>
        </p:nvSpPr>
        <p:spPr/>
        <p:txBody>
          <a:bodyPr/>
          <a:lstStyle/>
          <a:p>
            <a:fld id="{3A1EC1FA-7049-4746-B41B-344E602554B6}" type="datetimeFigureOut">
              <a:rPr lang="en-US" smtClean="0"/>
              <a:t>1/21/26</a:t>
            </a:fld>
            <a:endParaRPr lang="en-US"/>
          </a:p>
        </p:txBody>
      </p:sp>
      <p:sp>
        <p:nvSpPr>
          <p:cNvPr id="5" name="Footer Placeholder 4">
            <a:extLst>
              <a:ext uri="{FF2B5EF4-FFF2-40B4-BE49-F238E27FC236}">
                <a16:creationId xmlns:a16="http://schemas.microsoft.com/office/drawing/2014/main" id="{61CF7DBF-0C55-D899-53A5-4BDAF8158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29DA9-BEA9-18F6-441A-6371D3E57B50}"/>
              </a:ext>
            </a:extLst>
          </p:cNvPr>
          <p:cNvSpPr>
            <a:spLocks noGrp="1"/>
          </p:cNvSpPr>
          <p:nvPr>
            <p:ph type="sldNum" sz="quarter" idx="12"/>
          </p:nvPr>
        </p:nvSpPr>
        <p:spPr/>
        <p:txBody>
          <a:bodyPr/>
          <a:lstStyle/>
          <a:p>
            <a:fld id="{5FC34CAB-366A-B24D-B604-B252FE5613C0}" type="slidenum">
              <a:rPr lang="en-US" smtClean="0"/>
              <a:t>‹#›</a:t>
            </a:fld>
            <a:endParaRPr lang="en-US"/>
          </a:p>
        </p:txBody>
      </p:sp>
    </p:spTree>
    <p:extLst>
      <p:ext uri="{BB962C8B-B14F-4D97-AF65-F5344CB8AC3E}">
        <p14:creationId xmlns:p14="http://schemas.microsoft.com/office/powerpoint/2010/main" val="2183613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9CE70E-09F1-A826-5219-5DBD61564C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DE9E41-5373-571E-6D3F-ECE7715DBF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13D41E-3BFD-AABB-0090-B00B6855699C}"/>
              </a:ext>
            </a:extLst>
          </p:cNvPr>
          <p:cNvSpPr>
            <a:spLocks noGrp="1"/>
          </p:cNvSpPr>
          <p:nvPr>
            <p:ph type="dt" sz="half" idx="10"/>
          </p:nvPr>
        </p:nvSpPr>
        <p:spPr/>
        <p:txBody>
          <a:bodyPr/>
          <a:lstStyle/>
          <a:p>
            <a:fld id="{3A1EC1FA-7049-4746-B41B-344E602554B6}" type="datetimeFigureOut">
              <a:rPr lang="en-US" smtClean="0"/>
              <a:t>1/21/26</a:t>
            </a:fld>
            <a:endParaRPr lang="en-US"/>
          </a:p>
        </p:txBody>
      </p:sp>
      <p:sp>
        <p:nvSpPr>
          <p:cNvPr id="5" name="Footer Placeholder 4">
            <a:extLst>
              <a:ext uri="{FF2B5EF4-FFF2-40B4-BE49-F238E27FC236}">
                <a16:creationId xmlns:a16="http://schemas.microsoft.com/office/drawing/2014/main" id="{783B1632-9187-4EC2-0437-5B92E9F5C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6B447-5BCB-4E4C-7C45-15440CBB28E3}"/>
              </a:ext>
            </a:extLst>
          </p:cNvPr>
          <p:cNvSpPr>
            <a:spLocks noGrp="1"/>
          </p:cNvSpPr>
          <p:nvPr>
            <p:ph type="sldNum" sz="quarter" idx="12"/>
          </p:nvPr>
        </p:nvSpPr>
        <p:spPr/>
        <p:txBody>
          <a:bodyPr/>
          <a:lstStyle/>
          <a:p>
            <a:fld id="{5FC34CAB-366A-B24D-B604-B252FE5613C0}" type="slidenum">
              <a:rPr lang="en-US" smtClean="0"/>
              <a:t>‹#›</a:t>
            </a:fld>
            <a:endParaRPr lang="en-US"/>
          </a:p>
        </p:txBody>
      </p:sp>
    </p:spTree>
    <p:extLst>
      <p:ext uri="{BB962C8B-B14F-4D97-AF65-F5344CB8AC3E}">
        <p14:creationId xmlns:p14="http://schemas.microsoft.com/office/powerpoint/2010/main" val="1426952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67B0-9CAC-D993-2C72-C380B76369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C3B6D6-2F4E-EECD-6D66-A2430AFCBC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4BE02-4D6A-8BAE-E7E4-93128FA7BF84}"/>
              </a:ext>
            </a:extLst>
          </p:cNvPr>
          <p:cNvSpPr>
            <a:spLocks noGrp="1"/>
          </p:cNvSpPr>
          <p:nvPr>
            <p:ph type="dt" sz="half" idx="10"/>
          </p:nvPr>
        </p:nvSpPr>
        <p:spPr/>
        <p:txBody>
          <a:bodyPr/>
          <a:lstStyle/>
          <a:p>
            <a:fld id="{3A1EC1FA-7049-4746-B41B-344E602554B6}" type="datetimeFigureOut">
              <a:rPr lang="en-US" smtClean="0"/>
              <a:t>1/21/26</a:t>
            </a:fld>
            <a:endParaRPr lang="en-US"/>
          </a:p>
        </p:txBody>
      </p:sp>
      <p:sp>
        <p:nvSpPr>
          <p:cNvPr id="5" name="Footer Placeholder 4">
            <a:extLst>
              <a:ext uri="{FF2B5EF4-FFF2-40B4-BE49-F238E27FC236}">
                <a16:creationId xmlns:a16="http://schemas.microsoft.com/office/drawing/2014/main" id="{08508A48-2C58-9421-0824-CCA8ABAF9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7CBD9-89C3-D8B0-37EB-8013E4155C4D}"/>
              </a:ext>
            </a:extLst>
          </p:cNvPr>
          <p:cNvSpPr>
            <a:spLocks noGrp="1"/>
          </p:cNvSpPr>
          <p:nvPr>
            <p:ph type="sldNum" sz="quarter" idx="12"/>
          </p:nvPr>
        </p:nvSpPr>
        <p:spPr/>
        <p:txBody>
          <a:bodyPr/>
          <a:lstStyle/>
          <a:p>
            <a:fld id="{5FC34CAB-366A-B24D-B604-B252FE5613C0}" type="slidenum">
              <a:rPr lang="en-US" smtClean="0"/>
              <a:t>‹#›</a:t>
            </a:fld>
            <a:endParaRPr lang="en-US"/>
          </a:p>
        </p:txBody>
      </p:sp>
    </p:spTree>
    <p:extLst>
      <p:ext uri="{BB962C8B-B14F-4D97-AF65-F5344CB8AC3E}">
        <p14:creationId xmlns:p14="http://schemas.microsoft.com/office/powerpoint/2010/main" val="316043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9D0F-19B0-82DC-BB26-4D33FC6546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A52DA0-5A26-6F61-D495-B5E3F3DA17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4EF30B-C19B-23D4-497A-FE7CB8367FB5}"/>
              </a:ext>
            </a:extLst>
          </p:cNvPr>
          <p:cNvSpPr>
            <a:spLocks noGrp="1"/>
          </p:cNvSpPr>
          <p:nvPr>
            <p:ph type="dt" sz="half" idx="10"/>
          </p:nvPr>
        </p:nvSpPr>
        <p:spPr/>
        <p:txBody>
          <a:bodyPr/>
          <a:lstStyle/>
          <a:p>
            <a:fld id="{3A1EC1FA-7049-4746-B41B-344E602554B6}" type="datetimeFigureOut">
              <a:rPr lang="en-US" smtClean="0"/>
              <a:t>1/21/26</a:t>
            </a:fld>
            <a:endParaRPr lang="en-US"/>
          </a:p>
        </p:txBody>
      </p:sp>
      <p:sp>
        <p:nvSpPr>
          <p:cNvPr id="5" name="Footer Placeholder 4">
            <a:extLst>
              <a:ext uri="{FF2B5EF4-FFF2-40B4-BE49-F238E27FC236}">
                <a16:creationId xmlns:a16="http://schemas.microsoft.com/office/drawing/2014/main" id="{D22B725A-B96A-16F8-7742-80081A5D1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69F1A6-1CB6-DB77-8BB3-6BDDF172ECCA}"/>
              </a:ext>
            </a:extLst>
          </p:cNvPr>
          <p:cNvSpPr>
            <a:spLocks noGrp="1"/>
          </p:cNvSpPr>
          <p:nvPr>
            <p:ph type="sldNum" sz="quarter" idx="12"/>
          </p:nvPr>
        </p:nvSpPr>
        <p:spPr/>
        <p:txBody>
          <a:bodyPr/>
          <a:lstStyle/>
          <a:p>
            <a:fld id="{5FC34CAB-366A-B24D-B604-B252FE5613C0}" type="slidenum">
              <a:rPr lang="en-US" smtClean="0"/>
              <a:t>‹#›</a:t>
            </a:fld>
            <a:endParaRPr lang="en-US"/>
          </a:p>
        </p:txBody>
      </p:sp>
    </p:spTree>
    <p:extLst>
      <p:ext uri="{BB962C8B-B14F-4D97-AF65-F5344CB8AC3E}">
        <p14:creationId xmlns:p14="http://schemas.microsoft.com/office/powerpoint/2010/main" val="3209999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6A573-1089-6134-C262-65CB4C2D3F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06F625-053D-FDE8-8E03-7A127EFD6A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DE6E3E-F6B7-63DD-A1E3-640B3927A4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BE4AA0-E3AA-94BC-07F1-ADA1B2E080E1}"/>
              </a:ext>
            </a:extLst>
          </p:cNvPr>
          <p:cNvSpPr>
            <a:spLocks noGrp="1"/>
          </p:cNvSpPr>
          <p:nvPr>
            <p:ph type="dt" sz="half" idx="10"/>
          </p:nvPr>
        </p:nvSpPr>
        <p:spPr/>
        <p:txBody>
          <a:bodyPr/>
          <a:lstStyle/>
          <a:p>
            <a:fld id="{3A1EC1FA-7049-4746-B41B-344E602554B6}" type="datetimeFigureOut">
              <a:rPr lang="en-US" smtClean="0"/>
              <a:t>1/21/26</a:t>
            </a:fld>
            <a:endParaRPr lang="en-US"/>
          </a:p>
        </p:txBody>
      </p:sp>
      <p:sp>
        <p:nvSpPr>
          <p:cNvPr id="6" name="Footer Placeholder 5">
            <a:extLst>
              <a:ext uri="{FF2B5EF4-FFF2-40B4-BE49-F238E27FC236}">
                <a16:creationId xmlns:a16="http://schemas.microsoft.com/office/drawing/2014/main" id="{DD701500-731D-E849-8209-30FE65B4D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D86163-0B19-BD09-E232-A48505801DDE}"/>
              </a:ext>
            </a:extLst>
          </p:cNvPr>
          <p:cNvSpPr>
            <a:spLocks noGrp="1"/>
          </p:cNvSpPr>
          <p:nvPr>
            <p:ph type="sldNum" sz="quarter" idx="12"/>
          </p:nvPr>
        </p:nvSpPr>
        <p:spPr/>
        <p:txBody>
          <a:bodyPr/>
          <a:lstStyle/>
          <a:p>
            <a:fld id="{5FC34CAB-366A-B24D-B604-B252FE5613C0}" type="slidenum">
              <a:rPr lang="en-US" smtClean="0"/>
              <a:t>‹#›</a:t>
            </a:fld>
            <a:endParaRPr lang="en-US"/>
          </a:p>
        </p:txBody>
      </p:sp>
    </p:spTree>
    <p:extLst>
      <p:ext uri="{BB962C8B-B14F-4D97-AF65-F5344CB8AC3E}">
        <p14:creationId xmlns:p14="http://schemas.microsoft.com/office/powerpoint/2010/main" val="1321095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F9EE-603E-BBBB-FA4E-3903D3F413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D7E2C8-5869-50E8-FAF4-8A1E90B337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79C73D-6997-EDBE-230E-5DD8166A24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9A709A-2897-8C17-68A5-78905AFF6A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A870C9-46D0-7D94-B604-DEEBF660A0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08190C-8561-42BD-3A26-74048E0C1C87}"/>
              </a:ext>
            </a:extLst>
          </p:cNvPr>
          <p:cNvSpPr>
            <a:spLocks noGrp="1"/>
          </p:cNvSpPr>
          <p:nvPr>
            <p:ph type="dt" sz="half" idx="10"/>
          </p:nvPr>
        </p:nvSpPr>
        <p:spPr/>
        <p:txBody>
          <a:bodyPr/>
          <a:lstStyle/>
          <a:p>
            <a:fld id="{3A1EC1FA-7049-4746-B41B-344E602554B6}" type="datetimeFigureOut">
              <a:rPr lang="en-US" smtClean="0"/>
              <a:t>1/21/26</a:t>
            </a:fld>
            <a:endParaRPr lang="en-US"/>
          </a:p>
        </p:txBody>
      </p:sp>
      <p:sp>
        <p:nvSpPr>
          <p:cNvPr id="8" name="Footer Placeholder 7">
            <a:extLst>
              <a:ext uri="{FF2B5EF4-FFF2-40B4-BE49-F238E27FC236}">
                <a16:creationId xmlns:a16="http://schemas.microsoft.com/office/drawing/2014/main" id="{735D4239-F43A-A2D3-A610-01F3655263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C395B9-60CC-FB9A-5938-EF12DB855BE6}"/>
              </a:ext>
            </a:extLst>
          </p:cNvPr>
          <p:cNvSpPr>
            <a:spLocks noGrp="1"/>
          </p:cNvSpPr>
          <p:nvPr>
            <p:ph type="sldNum" sz="quarter" idx="12"/>
          </p:nvPr>
        </p:nvSpPr>
        <p:spPr/>
        <p:txBody>
          <a:bodyPr/>
          <a:lstStyle/>
          <a:p>
            <a:fld id="{5FC34CAB-366A-B24D-B604-B252FE5613C0}" type="slidenum">
              <a:rPr lang="en-US" smtClean="0"/>
              <a:t>‹#›</a:t>
            </a:fld>
            <a:endParaRPr lang="en-US"/>
          </a:p>
        </p:txBody>
      </p:sp>
    </p:spTree>
    <p:extLst>
      <p:ext uri="{BB962C8B-B14F-4D97-AF65-F5344CB8AC3E}">
        <p14:creationId xmlns:p14="http://schemas.microsoft.com/office/powerpoint/2010/main" val="3103892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B6BD-FA88-E86B-0EE2-2F7DC71087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AAE71E-54E8-07CF-49E3-04260EF96221}"/>
              </a:ext>
            </a:extLst>
          </p:cNvPr>
          <p:cNvSpPr>
            <a:spLocks noGrp="1"/>
          </p:cNvSpPr>
          <p:nvPr>
            <p:ph type="dt" sz="half" idx="10"/>
          </p:nvPr>
        </p:nvSpPr>
        <p:spPr/>
        <p:txBody>
          <a:bodyPr/>
          <a:lstStyle/>
          <a:p>
            <a:fld id="{3A1EC1FA-7049-4746-B41B-344E602554B6}" type="datetimeFigureOut">
              <a:rPr lang="en-US" smtClean="0"/>
              <a:t>1/21/26</a:t>
            </a:fld>
            <a:endParaRPr lang="en-US"/>
          </a:p>
        </p:txBody>
      </p:sp>
      <p:sp>
        <p:nvSpPr>
          <p:cNvPr id="4" name="Footer Placeholder 3">
            <a:extLst>
              <a:ext uri="{FF2B5EF4-FFF2-40B4-BE49-F238E27FC236}">
                <a16:creationId xmlns:a16="http://schemas.microsoft.com/office/drawing/2014/main" id="{4D93BF6D-3408-AAFA-4D03-9F58C08CA9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396799-174D-E7FE-F792-EAFE30490AAB}"/>
              </a:ext>
            </a:extLst>
          </p:cNvPr>
          <p:cNvSpPr>
            <a:spLocks noGrp="1"/>
          </p:cNvSpPr>
          <p:nvPr>
            <p:ph type="sldNum" sz="quarter" idx="12"/>
          </p:nvPr>
        </p:nvSpPr>
        <p:spPr/>
        <p:txBody>
          <a:bodyPr/>
          <a:lstStyle/>
          <a:p>
            <a:fld id="{5FC34CAB-366A-B24D-B604-B252FE5613C0}" type="slidenum">
              <a:rPr lang="en-US" smtClean="0"/>
              <a:t>‹#›</a:t>
            </a:fld>
            <a:endParaRPr lang="en-US"/>
          </a:p>
        </p:txBody>
      </p:sp>
    </p:spTree>
    <p:extLst>
      <p:ext uri="{BB962C8B-B14F-4D97-AF65-F5344CB8AC3E}">
        <p14:creationId xmlns:p14="http://schemas.microsoft.com/office/powerpoint/2010/main" val="320149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3A6EA7-A7E3-248E-653E-0E0EC49F68FA}"/>
              </a:ext>
            </a:extLst>
          </p:cNvPr>
          <p:cNvSpPr>
            <a:spLocks noGrp="1"/>
          </p:cNvSpPr>
          <p:nvPr>
            <p:ph type="dt" sz="half" idx="10"/>
          </p:nvPr>
        </p:nvSpPr>
        <p:spPr/>
        <p:txBody>
          <a:bodyPr/>
          <a:lstStyle/>
          <a:p>
            <a:fld id="{3A1EC1FA-7049-4746-B41B-344E602554B6}" type="datetimeFigureOut">
              <a:rPr lang="en-US" smtClean="0"/>
              <a:t>1/21/26</a:t>
            </a:fld>
            <a:endParaRPr lang="en-US"/>
          </a:p>
        </p:txBody>
      </p:sp>
      <p:sp>
        <p:nvSpPr>
          <p:cNvPr id="3" name="Footer Placeholder 2">
            <a:extLst>
              <a:ext uri="{FF2B5EF4-FFF2-40B4-BE49-F238E27FC236}">
                <a16:creationId xmlns:a16="http://schemas.microsoft.com/office/drawing/2014/main" id="{AE749892-DCD2-E93F-E94B-24A534DCFA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60C891-D9B8-540A-AB5F-B0C8C7AE0B2A}"/>
              </a:ext>
            </a:extLst>
          </p:cNvPr>
          <p:cNvSpPr>
            <a:spLocks noGrp="1"/>
          </p:cNvSpPr>
          <p:nvPr>
            <p:ph type="sldNum" sz="quarter" idx="12"/>
          </p:nvPr>
        </p:nvSpPr>
        <p:spPr/>
        <p:txBody>
          <a:bodyPr/>
          <a:lstStyle/>
          <a:p>
            <a:fld id="{5FC34CAB-366A-B24D-B604-B252FE5613C0}" type="slidenum">
              <a:rPr lang="en-US" smtClean="0"/>
              <a:t>‹#›</a:t>
            </a:fld>
            <a:endParaRPr lang="en-US"/>
          </a:p>
        </p:txBody>
      </p:sp>
    </p:spTree>
    <p:extLst>
      <p:ext uri="{BB962C8B-B14F-4D97-AF65-F5344CB8AC3E}">
        <p14:creationId xmlns:p14="http://schemas.microsoft.com/office/powerpoint/2010/main" val="3699149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EAA5-F09A-E872-6C31-D554F093C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13A305-868D-3458-BAEF-F58B6EECB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63DFFD-47DA-7353-FFFD-FAFF546533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5DC2C-B862-ADE5-2059-F21B0091E97A}"/>
              </a:ext>
            </a:extLst>
          </p:cNvPr>
          <p:cNvSpPr>
            <a:spLocks noGrp="1"/>
          </p:cNvSpPr>
          <p:nvPr>
            <p:ph type="dt" sz="half" idx="10"/>
          </p:nvPr>
        </p:nvSpPr>
        <p:spPr/>
        <p:txBody>
          <a:bodyPr/>
          <a:lstStyle/>
          <a:p>
            <a:fld id="{3A1EC1FA-7049-4746-B41B-344E602554B6}" type="datetimeFigureOut">
              <a:rPr lang="en-US" smtClean="0"/>
              <a:t>1/21/26</a:t>
            </a:fld>
            <a:endParaRPr lang="en-US"/>
          </a:p>
        </p:txBody>
      </p:sp>
      <p:sp>
        <p:nvSpPr>
          <p:cNvPr id="6" name="Footer Placeholder 5">
            <a:extLst>
              <a:ext uri="{FF2B5EF4-FFF2-40B4-BE49-F238E27FC236}">
                <a16:creationId xmlns:a16="http://schemas.microsoft.com/office/drawing/2014/main" id="{09BF677B-D5A1-5DB7-B7E6-D7F3912F3A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52569-68E7-FD41-B3AB-C8A05D367FE8}"/>
              </a:ext>
            </a:extLst>
          </p:cNvPr>
          <p:cNvSpPr>
            <a:spLocks noGrp="1"/>
          </p:cNvSpPr>
          <p:nvPr>
            <p:ph type="sldNum" sz="quarter" idx="12"/>
          </p:nvPr>
        </p:nvSpPr>
        <p:spPr/>
        <p:txBody>
          <a:bodyPr/>
          <a:lstStyle/>
          <a:p>
            <a:fld id="{5FC34CAB-366A-B24D-B604-B252FE5613C0}" type="slidenum">
              <a:rPr lang="en-US" smtClean="0"/>
              <a:t>‹#›</a:t>
            </a:fld>
            <a:endParaRPr lang="en-US"/>
          </a:p>
        </p:txBody>
      </p:sp>
    </p:spTree>
    <p:extLst>
      <p:ext uri="{BB962C8B-B14F-4D97-AF65-F5344CB8AC3E}">
        <p14:creationId xmlns:p14="http://schemas.microsoft.com/office/powerpoint/2010/main" val="3425094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86E4-4765-3510-39E7-07EF31FCC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BD6023-168C-60B6-4118-E3BE4108BC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F7FFD8-9CEE-459B-2774-5F58DC15C8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92DE0F-93C9-59CB-F961-A537897B39F4}"/>
              </a:ext>
            </a:extLst>
          </p:cNvPr>
          <p:cNvSpPr>
            <a:spLocks noGrp="1"/>
          </p:cNvSpPr>
          <p:nvPr>
            <p:ph type="dt" sz="half" idx="10"/>
          </p:nvPr>
        </p:nvSpPr>
        <p:spPr/>
        <p:txBody>
          <a:bodyPr/>
          <a:lstStyle/>
          <a:p>
            <a:fld id="{3A1EC1FA-7049-4746-B41B-344E602554B6}" type="datetimeFigureOut">
              <a:rPr lang="en-US" smtClean="0"/>
              <a:t>1/21/26</a:t>
            </a:fld>
            <a:endParaRPr lang="en-US"/>
          </a:p>
        </p:txBody>
      </p:sp>
      <p:sp>
        <p:nvSpPr>
          <p:cNvPr id="6" name="Footer Placeholder 5">
            <a:extLst>
              <a:ext uri="{FF2B5EF4-FFF2-40B4-BE49-F238E27FC236}">
                <a16:creationId xmlns:a16="http://schemas.microsoft.com/office/drawing/2014/main" id="{0C6F0C7E-BBF4-BD5C-A4CA-5BB8808EF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3A206-82CE-8430-85BA-C30F8DFE8229}"/>
              </a:ext>
            </a:extLst>
          </p:cNvPr>
          <p:cNvSpPr>
            <a:spLocks noGrp="1"/>
          </p:cNvSpPr>
          <p:nvPr>
            <p:ph type="sldNum" sz="quarter" idx="12"/>
          </p:nvPr>
        </p:nvSpPr>
        <p:spPr/>
        <p:txBody>
          <a:bodyPr/>
          <a:lstStyle/>
          <a:p>
            <a:fld id="{5FC34CAB-366A-B24D-B604-B252FE5613C0}" type="slidenum">
              <a:rPr lang="en-US" smtClean="0"/>
              <a:t>‹#›</a:t>
            </a:fld>
            <a:endParaRPr lang="en-US"/>
          </a:p>
        </p:txBody>
      </p:sp>
    </p:spTree>
    <p:extLst>
      <p:ext uri="{BB962C8B-B14F-4D97-AF65-F5344CB8AC3E}">
        <p14:creationId xmlns:p14="http://schemas.microsoft.com/office/powerpoint/2010/main" val="3103470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8DD8D8-6EF4-222C-C5BE-7C41C322CD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61E521-CB0C-3F9B-ADFD-C5A010CAB3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D6E3EB-A5A0-F11C-4F66-026D88BD8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1EC1FA-7049-4746-B41B-344E602554B6}" type="datetimeFigureOut">
              <a:rPr lang="en-US" smtClean="0"/>
              <a:t>1/21/26</a:t>
            </a:fld>
            <a:endParaRPr lang="en-US"/>
          </a:p>
        </p:txBody>
      </p:sp>
      <p:sp>
        <p:nvSpPr>
          <p:cNvPr id="5" name="Footer Placeholder 4">
            <a:extLst>
              <a:ext uri="{FF2B5EF4-FFF2-40B4-BE49-F238E27FC236}">
                <a16:creationId xmlns:a16="http://schemas.microsoft.com/office/drawing/2014/main" id="{DC644A6D-0878-64FA-A9EB-EE771B44C7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3D4B53-1C7E-EFA0-8BCD-BF1E86807A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C34CAB-366A-B24D-B604-B252FE5613C0}" type="slidenum">
              <a:rPr lang="en-US" smtClean="0"/>
              <a:t>‹#›</a:t>
            </a:fld>
            <a:endParaRPr lang="en-US"/>
          </a:p>
        </p:txBody>
      </p:sp>
    </p:spTree>
    <p:extLst>
      <p:ext uri="{BB962C8B-B14F-4D97-AF65-F5344CB8AC3E}">
        <p14:creationId xmlns:p14="http://schemas.microsoft.com/office/powerpoint/2010/main" val="2245427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theconversation.com/canadas-north-is-warming-from-the-ground-up-and-our-infrastructure-isnt-ready-272005" TargetMode="External"/><Relationship Id="rId2" Type="http://schemas.openxmlformats.org/officeDocument/2006/relationships/hyperlink" Target="https://theconversation.com/c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Discussing">
            <a:extLst>
              <a:ext uri="{FF2B5EF4-FFF2-40B4-BE49-F238E27FC236}">
                <a16:creationId xmlns:a16="http://schemas.microsoft.com/office/drawing/2014/main" id="{EE47FA89-E7DB-4483-6F27-CE536659157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056B1C-6F0B-2F27-63B8-E06631E6DDE8}"/>
              </a:ext>
            </a:extLst>
          </p:cNvPr>
          <p:cNvSpPr>
            <a:spLocks noGrp="1"/>
          </p:cNvSpPr>
          <p:nvPr>
            <p:ph type="ctrTitle"/>
          </p:nvPr>
        </p:nvSpPr>
        <p:spPr>
          <a:xfrm>
            <a:off x="643466" y="643467"/>
            <a:ext cx="5452529" cy="3569242"/>
          </a:xfrm>
        </p:spPr>
        <p:txBody>
          <a:bodyPr anchor="t">
            <a:normAutofit/>
          </a:bodyPr>
          <a:lstStyle/>
          <a:p>
            <a:pPr algn="l"/>
            <a:r>
              <a:rPr lang="en-US" sz="4800" dirty="0">
                <a:solidFill>
                  <a:srgbClr val="FFFFFF"/>
                </a:solidFill>
              </a:rPr>
              <a:t>Class 6:</a:t>
            </a:r>
            <a:br>
              <a:rPr lang="en-US" sz="4800" dirty="0">
                <a:solidFill>
                  <a:srgbClr val="FFFFFF"/>
                </a:solidFill>
              </a:rPr>
            </a:br>
            <a:r>
              <a:rPr lang="en-US" sz="4800" dirty="0">
                <a:solidFill>
                  <a:srgbClr val="FFFFFF"/>
                </a:solidFill>
              </a:rPr>
              <a:t>Toward Integrated, Holistic Natural Resources Management?</a:t>
            </a:r>
          </a:p>
        </p:txBody>
      </p:sp>
      <p:sp>
        <p:nvSpPr>
          <p:cNvPr id="3" name="Subtitle 2">
            <a:extLst>
              <a:ext uri="{FF2B5EF4-FFF2-40B4-BE49-F238E27FC236}">
                <a16:creationId xmlns:a16="http://schemas.microsoft.com/office/drawing/2014/main" id="{8D25A9D1-ECE9-5D74-AD53-1BCCE2320DDE}"/>
              </a:ext>
            </a:extLst>
          </p:cNvPr>
          <p:cNvSpPr>
            <a:spLocks noGrp="1"/>
          </p:cNvSpPr>
          <p:nvPr>
            <p:ph type="subTitle" idx="1"/>
          </p:nvPr>
        </p:nvSpPr>
        <p:spPr>
          <a:xfrm>
            <a:off x="643466" y="4551037"/>
            <a:ext cx="5449479" cy="1578054"/>
          </a:xfrm>
        </p:spPr>
        <p:txBody>
          <a:bodyPr anchor="b">
            <a:normAutofit/>
          </a:bodyPr>
          <a:lstStyle/>
          <a:p>
            <a:pPr algn="l"/>
            <a:r>
              <a:rPr lang="en-US">
                <a:solidFill>
                  <a:srgbClr val="FFFFFF"/>
                </a:solidFill>
              </a:rPr>
              <a:t>Larry Swatuk</a:t>
            </a:r>
          </a:p>
          <a:p>
            <a:pPr algn="l"/>
            <a:r>
              <a:rPr lang="en-US">
                <a:solidFill>
                  <a:srgbClr val="FFFFFF"/>
                </a:solidFill>
              </a:rPr>
              <a:t>lswatuk@mta.ca</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5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290DBB-9855-FB5E-7BB0-9887A134AEB3}"/>
              </a:ext>
            </a:extLst>
          </p:cNvPr>
          <p:cNvSpPr>
            <a:spLocks noGrp="1"/>
          </p:cNvSpPr>
          <p:nvPr>
            <p:ph type="title"/>
          </p:nvPr>
        </p:nvSpPr>
        <p:spPr>
          <a:xfrm>
            <a:off x="630936" y="640080"/>
            <a:ext cx="4818888" cy="1481328"/>
          </a:xfrm>
        </p:spPr>
        <p:txBody>
          <a:bodyPr anchor="b">
            <a:normAutofit/>
          </a:bodyPr>
          <a:lstStyle/>
          <a:p>
            <a:r>
              <a:rPr lang="en-US" sz="3600" dirty="0"/>
              <a:t>Beyond “Command and Control”</a:t>
            </a:r>
          </a:p>
        </p:txBody>
      </p:sp>
      <p:sp>
        <p:nvSpPr>
          <p:cNvPr id="8" name="Content Placeholder 7">
            <a:extLst>
              <a:ext uri="{FF2B5EF4-FFF2-40B4-BE49-F238E27FC236}">
                <a16:creationId xmlns:a16="http://schemas.microsoft.com/office/drawing/2014/main" id="{47EDBA9D-C48C-43B4-61DD-2D36720B3372}"/>
              </a:ext>
            </a:extLst>
          </p:cNvPr>
          <p:cNvSpPr>
            <a:spLocks noGrp="1"/>
          </p:cNvSpPr>
          <p:nvPr>
            <p:ph idx="1"/>
          </p:nvPr>
        </p:nvSpPr>
        <p:spPr>
          <a:xfrm>
            <a:off x="630936" y="2660904"/>
            <a:ext cx="4818888" cy="3547872"/>
          </a:xfrm>
        </p:spPr>
        <p:txBody>
          <a:bodyPr anchor="t">
            <a:normAutofit/>
          </a:bodyPr>
          <a:lstStyle/>
          <a:p>
            <a:pPr marL="0" indent="0">
              <a:buNone/>
            </a:pPr>
            <a:r>
              <a:rPr lang="en-CA" sz="1400" dirty="0"/>
              <a:t>‘[I]t is often presumptuous to believe that humans “manage” environment and resources. More realistically, </a:t>
            </a:r>
            <a:r>
              <a:rPr lang="en-CA" sz="1400" b="1" dirty="0">
                <a:solidFill>
                  <a:srgbClr val="FF0000"/>
                </a:solidFill>
              </a:rPr>
              <a:t>humans manage their interactions with environment and resources</a:t>
            </a:r>
            <a:r>
              <a:rPr lang="en-CA" sz="1400" dirty="0"/>
              <a:t>. For that reason, uncertainty (as a result of imperfect understanding), as well as ignorance, and conflict (as a result of many different and legitimate interests) are common. Furthermore, the complexity of biophysical and socio-economic systems is great, and is exacerbated by ongoing change, some of which is influenced or caused by human activity. Thus, to </a:t>
            </a:r>
            <a:r>
              <a:rPr lang="en-CA" sz="1400" dirty="0" err="1"/>
              <a:t>deveiop</a:t>
            </a:r>
            <a:r>
              <a:rPr lang="en-CA" sz="1400" dirty="0"/>
              <a:t> policies, programmes or plans for resource and environmental management, or to be able to appraise the effectiveness of initiatives, it is important to be able to recognize and deal with change, complexity, uncertainty and conflict.’</a:t>
            </a:r>
          </a:p>
          <a:p>
            <a:pPr marL="0" indent="0">
              <a:buNone/>
            </a:pPr>
            <a:r>
              <a:rPr lang="en-CA" sz="1400" dirty="0"/>
              <a:t>— Bruce Mitchell, 2002, Resource and Environmental Management, p. 346.</a:t>
            </a:r>
          </a:p>
          <a:p>
            <a:endParaRPr lang="en-US" sz="1400" dirty="0"/>
          </a:p>
        </p:txBody>
      </p:sp>
      <p:pic>
        <p:nvPicPr>
          <p:cNvPr id="10" name="Picture 9">
            <a:extLst>
              <a:ext uri="{FF2B5EF4-FFF2-40B4-BE49-F238E27FC236}">
                <a16:creationId xmlns:a16="http://schemas.microsoft.com/office/drawing/2014/main" id="{6E414FC7-9CCC-1038-5D68-16E6F1817CE0}"/>
              </a:ext>
            </a:extLst>
          </p:cNvPr>
          <p:cNvPicPr>
            <a:picLocks noChangeAspect="1"/>
          </p:cNvPicPr>
          <p:nvPr/>
        </p:nvPicPr>
        <p:blipFill>
          <a:blip r:embed="rId2"/>
          <a:stretch>
            <a:fillRect/>
          </a:stretch>
        </p:blipFill>
        <p:spPr>
          <a:xfrm>
            <a:off x="6099048" y="1381887"/>
            <a:ext cx="5458968" cy="4094226"/>
          </a:xfrm>
          <a:prstGeom prst="rect">
            <a:avLst/>
          </a:prstGeom>
        </p:spPr>
      </p:pic>
    </p:spTree>
    <p:extLst>
      <p:ext uri="{BB962C8B-B14F-4D97-AF65-F5344CB8AC3E}">
        <p14:creationId xmlns:p14="http://schemas.microsoft.com/office/powerpoint/2010/main" val="2366793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B8565A-3371-B9FC-EEDF-D33BE0226928}"/>
              </a:ext>
            </a:extLst>
          </p:cNvPr>
          <p:cNvSpPr>
            <a:spLocks noGrp="1"/>
          </p:cNvSpPr>
          <p:nvPr>
            <p:ph type="title"/>
          </p:nvPr>
        </p:nvSpPr>
        <p:spPr/>
        <p:txBody>
          <a:bodyPr/>
          <a:lstStyle/>
          <a:p>
            <a:pPr algn="ctr"/>
            <a:r>
              <a:rPr lang="en-US" dirty="0"/>
              <a:t>Adaptive Governance</a:t>
            </a:r>
          </a:p>
        </p:txBody>
      </p:sp>
      <p:sp>
        <p:nvSpPr>
          <p:cNvPr id="8" name="Content Placeholder 7">
            <a:extLst>
              <a:ext uri="{FF2B5EF4-FFF2-40B4-BE49-F238E27FC236}">
                <a16:creationId xmlns:a16="http://schemas.microsoft.com/office/drawing/2014/main" id="{51AA6458-F034-9357-6338-CEB5E1474AC3}"/>
              </a:ext>
            </a:extLst>
          </p:cNvPr>
          <p:cNvSpPr>
            <a:spLocks noGrp="1"/>
          </p:cNvSpPr>
          <p:nvPr>
            <p:ph idx="1"/>
          </p:nvPr>
        </p:nvSpPr>
        <p:spPr/>
        <p:txBody>
          <a:bodyPr>
            <a:normAutofit lnSpcReduction="10000"/>
          </a:bodyPr>
          <a:lstStyle/>
          <a:p>
            <a:r>
              <a:rPr lang="en-CA" dirty="0"/>
              <a:t>Governance </a:t>
            </a:r>
            <a:r>
              <a:rPr lang="en-CA" b="1" dirty="0">
                <a:solidFill>
                  <a:srgbClr val="FF0000"/>
                </a:solidFill>
              </a:rPr>
              <a:t>shapes management </a:t>
            </a:r>
            <a:r>
              <a:rPr lang="en-CA" dirty="0"/>
              <a:t>by defining objectives, constraints, decision authority, accountability mechanisms</a:t>
            </a:r>
          </a:p>
          <a:p>
            <a:r>
              <a:rPr lang="en-CA" dirty="0"/>
              <a:t>Management cannot compensate for illegitimate governance</a:t>
            </a:r>
          </a:p>
          <a:p>
            <a:r>
              <a:rPr lang="en-CA" dirty="0"/>
              <a:t>Management </a:t>
            </a:r>
            <a:r>
              <a:rPr lang="en-CA" b="1" dirty="0">
                <a:solidFill>
                  <a:srgbClr val="00B050"/>
                </a:solidFill>
              </a:rPr>
              <a:t>feeds back </a:t>
            </a:r>
            <a:r>
              <a:rPr lang="en-CA" dirty="0"/>
              <a:t>into governance through monitoring results; revealing conflicts, demonstrating rule effectiveness, triggering reform and adaptation</a:t>
            </a:r>
          </a:p>
          <a:p>
            <a:r>
              <a:rPr lang="en-CA" dirty="0"/>
              <a:t>This is the basis for adaptive governance</a:t>
            </a:r>
          </a:p>
          <a:p>
            <a:r>
              <a:rPr lang="en-CA" dirty="0"/>
              <a:t>Governance and management are distinct but inseparable: governance provides </a:t>
            </a:r>
            <a:r>
              <a:rPr lang="en-CA" b="1" dirty="0">
                <a:solidFill>
                  <a:srgbClr val="FF0000"/>
                </a:solidFill>
              </a:rPr>
              <a:t>direction and legitimacy</a:t>
            </a:r>
            <a:r>
              <a:rPr lang="en-CA" dirty="0"/>
              <a:t>, while management provides </a:t>
            </a:r>
            <a:r>
              <a:rPr lang="en-CA" b="1" dirty="0">
                <a:solidFill>
                  <a:srgbClr val="00B050"/>
                </a:solidFill>
              </a:rPr>
              <a:t>execution and learning</a:t>
            </a:r>
            <a:r>
              <a:rPr lang="en-CA" dirty="0"/>
              <a:t>.</a:t>
            </a:r>
          </a:p>
          <a:p>
            <a:endParaRPr lang="en-CA" dirty="0"/>
          </a:p>
          <a:p>
            <a:endParaRPr lang="en-US" dirty="0"/>
          </a:p>
        </p:txBody>
      </p:sp>
    </p:spTree>
    <p:extLst>
      <p:ext uri="{BB962C8B-B14F-4D97-AF65-F5344CB8AC3E}">
        <p14:creationId xmlns:p14="http://schemas.microsoft.com/office/powerpoint/2010/main" val="3147247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3F59-A78F-8129-473F-A713EFE9EC1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Socio-Ecological Systems Approach</a:t>
            </a:r>
          </a:p>
        </p:txBody>
      </p:sp>
      <p:pic>
        <p:nvPicPr>
          <p:cNvPr id="3" name="Picture 2" descr="Diagram of a diagram of a system&#10;&#10;AI-generated content may be incorrect.">
            <a:extLst>
              <a:ext uri="{FF2B5EF4-FFF2-40B4-BE49-F238E27FC236}">
                <a16:creationId xmlns:a16="http://schemas.microsoft.com/office/drawing/2014/main" id="{C196689F-F236-836B-90D7-A4CFBD67E6EC}"/>
              </a:ext>
            </a:extLst>
          </p:cNvPr>
          <p:cNvPicPr>
            <a:picLocks noChangeAspect="1"/>
          </p:cNvPicPr>
          <p:nvPr/>
        </p:nvPicPr>
        <p:blipFill>
          <a:blip r:embed="rId2"/>
          <a:stretch>
            <a:fillRect/>
          </a:stretch>
        </p:blipFill>
        <p:spPr>
          <a:xfrm>
            <a:off x="4654296" y="727840"/>
            <a:ext cx="7214616" cy="5374887"/>
          </a:xfrm>
          <a:prstGeom prst="rect">
            <a:avLst/>
          </a:prstGeom>
        </p:spPr>
      </p:pic>
    </p:spTree>
    <p:extLst>
      <p:ext uri="{BB962C8B-B14F-4D97-AF65-F5344CB8AC3E}">
        <p14:creationId xmlns:p14="http://schemas.microsoft.com/office/powerpoint/2010/main" val="157829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4B1AB-5667-F0FA-88B1-70471C30CC1F}"/>
              </a:ext>
            </a:extLst>
          </p:cNvPr>
          <p:cNvSpPr>
            <a:spLocks noGrp="1"/>
          </p:cNvSpPr>
          <p:nvPr>
            <p:ph type="title"/>
          </p:nvPr>
        </p:nvSpPr>
        <p:spPr/>
        <p:txBody>
          <a:bodyPr/>
          <a:lstStyle/>
          <a:p>
            <a:r>
              <a:rPr lang="en-US" dirty="0"/>
              <a:t>Socio-ecological systems</a:t>
            </a:r>
          </a:p>
        </p:txBody>
      </p:sp>
      <p:sp>
        <p:nvSpPr>
          <p:cNvPr id="3" name="Content Placeholder 2">
            <a:extLst>
              <a:ext uri="{FF2B5EF4-FFF2-40B4-BE49-F238E27FC236}">
                <a16:creationId xmlns:a16="http://schemas.microsoft.com/office/drawing/2014/main" id="{A736A584-D7DA-8229-A07C-80C24C913982}"/>
              </a:ext>
            </a:extLst>
          </p:cNvPr>
          <p:cNvSpPr>
            <a:spLocks noGrp="1"/>
          </p:cNvSpPr>
          <p:nvPr>
            <p:ph idx="1"/>
          </p:nvPr>
        </p:nvSpPr>
        <p:spPr/>
        <p:txBody>
          <a:bodyPr>
            <a:normAutofit/>
          </a:bodyPr>
          <a:lstStyle/>
          <a:p>
            <a:r>
              <a:rPr lang="en-CA" sz="2400" dirty="0"/>
              <a:t>A way of understanding and managing human–environment interactions that emphasizes interdependence, feedbacks, uncertainty, adaptation, and multi-scale governance.</a:t>
            </a:r>
          </a:p>
          <a:p>
            <a:r>
              <a:rPr lang="en-CA" sz="2400" dirty="0"/>
              <a:t>Humans are part of not apart from Nature</a:t>
            </a:r>
          </a:p>
          <a:p>
            <a:r>
              <a:rPr lang="en-CA" sz="2400" dirty="0"/>
              <a:t>System structure is complex, adaptive and non-linear (uncertainty is explicitly acknowledged) --&gt; gave rise to the </a:t>
            </a:r>
            <a:r>
              <a:rPr lang="en-CA" sz="2400" b="1" dirty="0">
                <a:solidFill>
                  <a:srgbClr val="FF0000"/>
                </a:solidFill>
              </a:rPr>
              <a:t>precautionary principle</a:t>
            </a:r>
          </a:p>
          <a:p>
            <a:r>
              <a:rPr lang="en-CA" sz="2400" dirty="0"/>
              <a:t>The primary focus is system resilience and sustainability</a:t>
            </a:r>
          </a:p>
          <a:p>
            <a:r>
              <a:rPr lang="en-CA" sz="2400" dirty="0"/>
              <a:t>Knowledge is plural and co-produced</a:t>
            </a:r>
          </a:p>
          <a:p>
            <a:r>
              <a:rPr lang="en-CA" sz="2400" dirty="0"/>
              <a:t>Governance is polycentric, multi-scalar and networked (emphasizes adaptive management and learning)</a:t>
            </a:r>
          </a:p>
          <a:p>
            <a:endParaRPr lang="en-US" sz="2400" dirty="0"/>
          </a:p>
        </p:txBody>
      </p:sp>
    </p:spTree>
    <p:extLst>
      <p:ext uri="{BB962C8B-B14F-4D97-AF65-F5344CB8AC3E}">
        <p14:creationId xmlns:p14="http://schemas.microsoft.com/office/powerpoint/2010/main" val="389615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4C863E-5206-3A68-6FE1-5ED9AC0F787E}"/>
              </a:ext>
            </a:extLst>
          </p:cNvPr>
          <p:cNvPicPr>
            <a:picLocks noChangeAspect="1"/>
          </p:cNvPicPr>
          <p:nvPr/>
        </p:nvPicPr>
        <p:blipFill>
          <a:blip r:embed="rId2"/>
          <a:stretch>
            <a:fillRect/>
          </a:stretch>
        </p:blipFill>
        <p:spPr>
          <a:xfrm>
            <a:off x="133418" y="982133"/>
            <a:ext cx="11925164" cy="4893733"/>
          </a:xfrm>
          <a:prstGeom prst="rect">
            <a:avLst/>
          </a:prstGeom>
        </p:spPr>
      </p:pic>
    </p:spTree>
    <p:extLst>
      <p:ext uri="{BB962C8B-B14F-4D97-AF65-F5344CB8AC3E}">
        <p14:creationId xmlns:p14="http://schemas.microsoft.com/office/powerpoint/2010/main" val="3202817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6515-C861-0BFF-EA85-D8B46BAF862F}"/>
              </a:ext>
            </a:extLst>
          </p:cNvPr>
          <p:cNvSpPr>
            <a:spLocks noGrp="1"/>
          </p:cNvSpPr>
          <p:nvPr>
            <p:ph type="title"/>
          </p:nvPr>
        </p:nvSpPr>
        <p:spPr/>
        <p:txBody>
          <a:bodyPr/>
          <a:lstStyle/>
          <a:p>
            <a:r>
              <a:rPr lang="en-US" dirty="0"/>
              <a:t>Personal Project Assignment = 20% of total</a:t>
            </a:r>
          </a:p>
        </p:txBody>
      </p:sp>
      <p:sp>
        <p:nvSpPr>
          <p:cNvPr id="3" name="Content Placeholder 2">
            <a:extLst>
              <a:ext uri="{FF2B5EF4-FFF2-40B4-BE49-F238E27FC236}">
                <a16:creationId xmlns:a16="http://schemas.microsoft.com/office/drawing/2014/main" id="{0BD33451-D68A-0660-ACA1-F5538CAA2881}"/>
              </a:ext>
            </a:extLst>
          </p:cNvPr>
          <p:cNvSpPr>
            <a:spLocks noGrp="1"/>
          </p:cNvSpPr>
          <p:nvPr>
            <p:ph idx="1"/>
          </p:nvPr>
        </p:nvSpPr>
        <p:spPr/>
        <p:txBody>
          <a:bodyPr>
            <a:normAutofit fontScale="77500" lnSpcReduction="20000"/>
          </a:bodyPr>
          <a:lstStyle/>
          <a:p>
            <a:r>
              <a:rPr lang="en-US" b="1" dirty="0"/>
              <a:t>Step 1</a:t>
            </a:r>
            <a:r>
              <a:rPr lang="en-US" dirty="0"/>
              <a:t> (weight of total = 10%) (due Feb 13) </a:t>
            </a:r>
            <a:r>
              <a:rPr lang="en-US" b="1" dirty="0">
                <a:solidFill>
                  <a:srgbClr val="FF0000"/>
                </a:solidFill>
              </a:rPr>
              <a:t>EARLY THINKING</a:t>
            </a:r>
          </a:p>
          <a:p>
            <a:pPr lvl="1"/>
            <a:r>
              <a:rPr lang="en-US" dirty="0"/>
              <a:t>Title of your project</a:t>
            </a:r>
          </a:p>
          <a:p>
            <a:pPr lvl="1"/>
            <a:r>
              <a:rPr lang="en-US" dirty="0"/>
              <a:t>3-4 sentences describing the issue to be investigated</a:t>
            </a:r>
          </a:p>
          <a:p>
            <a:pPr lvl="1"/>
            <a:r>
              <a:rPr lang="en-US" dirty="0"/>
              <a:t>3 sources that inform your project (</a:t>
            </a:r>
            <a:r>
              <a:rPr lang="en-US" b="1" dirty="0">
                <a:solidFill>
                  <a:srgbClr val="00B050"/>
                </a:solidFill>
              </a:rPr>
              <a:t>at this early stage they can be from any source</a:t>
            </a:r>
            <a:r>
              <a:rPr lang="en-US" dirty="0"/>
              <a:t>)</a:t>
            </a:r>
          </a:p>
          <a:p>
            <a:r>
              <a:rPr lang="en-US" b="1" dirty="0"/>
              <a:t>Step 2</a:t>
            </a:r>
            <a:r>
              <a:rPr lang="en-US" dirty="0"/>
              <a:t> (weight of total = 20%) (due Mar 20) </a:t>
            </a:r>
            <a:r>
              <a:rPr lang="en-US" b="1" dirty="0">
                <a:solidFill>
                  <a:srgbClr val="FF0000"/>
                </a:solidFill>
              </a:rPr>
              <a:t>GETTING ORGANIZED AND READY TO WRITE</a:t>
            </a:r>
          </a:p>
          <a:p>
            <a:pPr lvl="1"/>
            <a:r>
              <a:rPr lang="en-US" dirty="0"/>
              <a:t>Sectional layout of your project including 2-3 sentences under each section telling your reader what is to be described in this section</a:t>
            </a:r>
          </a:p>
          <a:p>
            <a:pPr lvl="1"/>
            <a:r>
              <a:rPr lang="en-US" dirty="0"/>
              <a:t>7 sources that are a mix of peer-reviewed journal articles, legacy media stories, International Organization or Government reports, think tank and/or NGO reports (</a:t>
            </a:r>
            <a:r>
              <a:rPr lang="en-US" b="1" dirty="0">
                <a:solidFill>
                  <a:srgbClr val="00B050"/>
                </a:solidFill>
              </a:rPr>
              <a:t>this demonstrates that you know how to conduct research and organize your thinking</a:t>
            </a:r>
            <a:r>
              <a:rPr lang="en-US" dirty="0"/>
              <a:t>)</a:t>
            </a:r>
          </a:p>
          <a:p>
            <a:r>
              <a:rPr lang="en-US" b="1" dirty="0"/>
              <a:t>Step 3</a:t>
            </a:r>
            <a:r>
              <a:rPr lang="en-US" dirty="0"/>
              <a:t> (weight of total = 70%) (due last day of classes) </a:t>
            </a:r>
            <a:r>
              <a:rPr lang="en-US" b="1" dirty="0">
                <a:solidFill>
                  <a:srgbClr val="FF0000"/>
                </a:solidFill>
              </a:rPr>
              <a:t>WRITING AND SUBMITTING YOUR REPORT</a:t>
            </a:r>
          </a:p>
          <a:p>
            <a:pPr lvl="1"/>
            <a:r>
              <a:rPr lang="en-US" dirty="0"/>
              <a:t>A polished final paper that mirrors those that appear in </a:t>
            </a:r>
            <a:r>
              <a:rPr lang="en-US" dirty="0">
                <a:hlinkClick r:id="rId2"/>
              </a:rPr>
              <a:t>The Conversation</a:t>
            </a:r>
            <a:endParaRPr lang="en-US" dirty="0"/>
          </a:p>
          <a:p>
            <a:pPr lvl="1"/>
            <a:r>
              <a:rPr lang="en-US" dirty="0"/>
              <a:t>See for example this report: </a:t>
            </a:r>
            <a:r>
              <a:rPr lang="en-US" dirty="0">
                <a:hlinkClick r:id="rId3"/>
              </a:rPr>
              <a:t>https://theconversation.com/canadas-north-is-warming-from-the-ground-up-and-our-infrastructure-isnt-ready-272005</a:t>
            </a:r>
            <a:r>
              <a:rPr lang="en-US" dirty="0"/>
              <a:t> which is 1000 words</a:t>
            </a:r>
          </a:p>
        </p:txBody>
      </p:sp>
    </p:spTree>
    <p:extLst>
      <p:ext uri="{BB962C8B-B14F-4D97-AF65-F5344CB8AC3E}">
        <p14:creationId xmlns:p14="http://schemas.microsoft.com/office/powerpoint/2010/main" val="2399161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0CED45-6553-24BC-E110-D0227668D74F}"/>
              </a:ext>
            </a:extLst>
          </p:cNvPr>
          <p:cNvPicPr>
            <a:picLocks noChangeAspect="1"/>
          </p:cNvPicPr>
          <p:nvPr/>
        </p:nvPicPr>
        <p:blipFill>
          <a:blip r:embed="rId2"/>
          <a:stretch>
            <a:fillRect/>
          </a:stretch>
        </p:blipFill>
        <p:spPr>
          <a:xfrm>
            <a:off x="457200" y="750570"/>
            <a:ext cx="11277600" cy="5356859"/>
          </a:xfrm>
          <a:prstGeom prst="rect">
            <a:avLst/>
          </a:prstGeom>
        </p:spPr>
      </p:pic>
    </p:spTree>
    <p:extLst>
      <p:ext uri="{BB962C8B-B14F-4D97-AF65-F5344CB8AC3E}">
        <p14:creationId xmlns:p14="http://schemas.microsoft.com/office/powerpoint/2010/main" val="408581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2">
            <a:extLst>
              <a:ext uri="{FF2B5EF4-FFF2-40B4-BE49-F238E27FC236}">
                <a16:creationId xmlns:a16="http://schemas.microsoft.com/office/drawing/2014/main" id="{87A9B983-8289-4AA4-38A9-826797469176}"/>
              </a:ext>
            </a:extLst>
          </p:cNvPr>
          <p:cNvSpPr>
            <a:spLocks noGrp="1" noChangeArrowheads="1"/>
          </p:cNvSpPr>
          <p:nvPr>
            <p:ph type="title"/>
          </p:nvPr>
        </p:nvSpPr>
        <p:spPr>
          <a:xfrm>
            <a:off x="640080" y="325369"/>
            <a:ext cx="4368602" cy="1956841"/>
          </a:xfrm>
        </p:spPr>
        <p:txBody>
          <a:bodyPr anchor="b">
            <a:normAutofit/>
          </a:bodyPr>
          <a:lstStyle/>
          <a:p>
            <a:pPr eaLnBrk="1" hangingPunct="1"/>
            <a:r>
              <a:rPr lang="en-US" altLang="en-US" sz="5400"/>
              <a:t>Governance</a:t>
            </a:r>
          </a:p>
        </p:txBody>
      </p:sp>
      <p:sp>
        <p:nvSpPr>
          <p:cNvPr id="410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0" name="Rectangle 3">
            <a:extLst>
              <a:ext uri="{FF2B5EF4-FFF2-40B4-BE49-F238E27FC236}">
                <a16:creationId xmlns:a16="http://schemas.microsoft.com/office/drawing/2014/main" id="{566FF783-FECF-AA7E-1611-5E3D6EF9421D}"/>
              </a:ext>
            </a:extLst>
          </p:cNvPr>
          <p:cNvSpPr>
            <a:spLocks noGrp="1" noChangeArrowheads="1"/>
          </p:cNvSpPr>
          <p:nvPr>
            <p:ph idx="1"/>
          </p:nvPr>
        </p:nvSpPr>
        <p:spPr>
          <a:xfrm>
            <a:off x="640080" y="2872899"/>
            <a:ext cx="4243589" cy="3320668"/>
          </a:xfrm>
        </p:spPr>
        <p:txBody>
          <a:bodyPr>
            <a:normAutofit/>
          </a:bodyPr>
          <a:lstStyle/>
          <a:p>
            <a:pPr eaLnBrk="1" hangingPunct="1"/>
            <a:r>
              <a:rPr lang="en-US" altLang="en-US" sz="2200"/>
              <a:t>Governance is both outcome and process, involving a variety of legitimate and authoritative actors. </a:t>
            </a:r>
          </a:p>
          <a:p>
            <a:pPr eaLnBrk="1" hangingPunct="1"/>
            <a:r>
              <a:rPr lang="en-US" altLang="en-US" sz="2200"/>
              <a:t>Good governance can never reach an end point; as a process it depends on the reiteration of activities that deepen trust</a:t>
            </a:r>
          </a:p>
        </p:txBody>
      </p:sp>
      <p:pic>
        <p:nvPicPr>
          <p:cNvPr id="4098" name="Picture 4">
            <a:extLst>
              <a:ext uri="{FF2B5EF4-FFF2-40B4-BE49-F238E27FC236}">
                <a16:creationId xmlns:a16="http://schemas.microsoft.com/office/drawing/2014/main" id="{7BAB26C6-819A-AFBF-0C00-408B1A10B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70" r="19503"/>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110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4">
            <a:extLst>
              <a:ext uri="{FF2B5EF4-FFF2-40B4-BE49-F238E27FC236}">
                <a16:creationId xmlns:a16="http://schemas.microsoft.com/office/drawing/2014/main" id="{CD93079E-CC54-8C31-7089-E9AE706F49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11378" y="457200"/>
            <a:ext cx="6569243" cy="5943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a:extLst>
              <a:ext uri="{FF2B5EF4-FFF2-40B4-BE49-F238E27FC236}">
                <a16:creationId xmlns:a16="http://schemas.microsoft.com/office/drawing/2014/main" id="{558210A2-9693-A499-CFC4-205507486A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2837" y="457200"/>
            <a:ext cx="10446326" cy="5943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5D73849-2784-EC1A-EF06-D703EDEDB5A9}"/>
              </a:ext>
            </a:extLst>
          </p:cNvPr>
          <p:cNvPicPr>
            <a:picLocks noChangeAspect="1"/>
          </p:cNvPicPr>
          <p:nvPr/>
        </p:nvPicPr>
        <p:blipFill>
          <a:blip r:embed="rId2"/>
          <a:stretch>
            <a:fillRect/>
          </a:stretch>
        </p:blipFill>
        <p:spPr>
          <a:xfrm>
            <a:off x="2116666" y="643467"/>
            <a:ext cx="7958668" cy="5571066"/>
          </a:xfrm>
          <a:prstGeom prst="rect">
            <a:avLst/>
          </a:prstGeom>
        </p:spPr>
      </p:pic>
    </p:spTree>
    <p:extLst>
      <p:ext uri="{BB962C8B-B14F-4D97-AF65-F5344CB8AC3E}">
        <p14:creationId xmlns:p14="http://schemas.microsoft.com/office/powerpoint/2010/main" val="1185030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7D57F3C-DBAF-F192-0337-D636517037C5}"/>
              </a:ext>
            </a:extLst>
          </p:cNvPr>
          <p:cNvPicPr>
            <a:picLocks noChangeAspect="1"/>
          </p:cNvPicPr>
          <p:nvPr/>
        </p:nvPicPr>
        <p:blipFill>
          <a:blip r:embed="rId2"/>
          <a:stretch>
            <a:fillRect/>
          </a:stretch>
        </p:blipFill>
        <p:spPr>
          <a:xfrm>
            <a:off x="712519" y="2967"/>
            <a:ext cx="10913423" cy="6831281"/>
          </a:xfrm>
          <a:prstGeom prst="rect">
            <a:avLst/>
          </a:prstGeom>
        </p:spPr>
      </p:pic>
      <p:sp>
        <p:nvSpPr>
          <p:cNvPr id="2" name="Title 1">
            <a:extLst>
              <a:ext uri="{FF2B5EF4-FFF2-40B4-BE49-F238E27FC236}">
                <a16:creationId xmlns:a16="http://schemas.microsoft.com/office/drawing/2014/main" id="{D188AD33-20F1-4218-61F1-2D84576B69A1}"/>
              </a:ext>
            </a:extLst>
          </p:cNvPr>
          <p:cNvSpPr>
            <a:spLocks noGrp="1"/>
          </p:cNvSpPr>
          <p:nvPr>
            <p:ph type="title"/>
          </p:nvPr>
        </p:nvSpPr>
        <p:spPr/>
        <p:txBody>
          <a:bodyPr>
            <a:normAutofit/>
          </a:bodyPr>
          <a:lstStyle/>
          <a:p>
            <a:r>
              <a:rPr lang="en-US" dirty="0"/>
              <a:t>“Integrated planning and management for sustainable, equitable, efficient development”</a:t>
            </a:r>
          </a:p>
        </p:txBody>
      </p:sp>
      <p:sp>
        <p:nvSpPr>
          <p:cNvPr id="3" name="Text Placeholder 2">
            <a:extLst>
              <a:ext uri="{FF2B5EF4-FFF2-40B4-BE49-F238E27FC236}">
                <a16:creationId xmlns:a16="http://schemas.microsoft.com/office/drawing/2014/main" id="{39FFE747-EBD6-A7FB-38F0-2AB5F3F4F80A}"/>
              </a:ext>
            </a:extLst>
          </p:cNvPr>
          <p:cNvSpPr>
            <a:spLocks noGrp="1"/>
          </p:cNvSpPr>
          <p:nvPr>
            <p:ph type="body" idx="1"/>
          </p:nvPr>
        </p:nvSpPr>
        <p:spPr/>
        <p:txBody>
          <a:bodyPr/>
          <a:lstStyle/>
          <a:p>
            <a:r>
              <a:rPr lang="en-US" dirty="0">
                <a:solidFill>
                  <a:schemeClr val="bg1"/>
                </a:solidFill>
              </a:rPr>
              <a:t>Governance</a:t>
            </a:r>
          </a:p>
        </p:txBody>
      </p:sp>
      <p:sp>
        <p:nvSpPr>
          <p:cNvPr id="5" name="Text Placeholder 4">
            <a:extLst>
              <a:ext uri="{FF2B5EF4-FFF2-40B4-BE49-F238E27FC236}">
                <a16:creationId xmlns:a16="http://schemas.microsoft.com/office/drawing/2014/main" id="{56FFE5EA-9723-06BF-661E-7907D08B5CDA}"/>
              </a:ext>
            </a:extLst>
          </p:cNvPr>
          <p:cNvSpPr>
            <a:spLocks noGrp="1"/>
          </p:cNvSpPr>
          <p:nvPr>
            <p:ph type="body" sz="quarter" idx="3"/>
          </p:nvPr>
        </p:nvSpPr>
        <p:spPr/>
        <p:txBody>
          <a:bodyPr/>
          <a:lstStyle/>
          <a:p>
            <a:r>
              <a:rPr lang="en-US" dirty="0">
                <a:solidFill>
                  <a:schemeClr val="bg1"/>
                </a:solidFill>
              </a:rPr>
              <a:t>Management</a:t>
            </a:r>
          </a:p>
        </p:txBody>
      </p:sp>
      <p:sp>
        <p:nvSpPr>
          <p:cNvPr id="7" name="Rectangle 1">
            <a:extLst>
              <a:ext uri="{FF2B5EF4-FFF2-40B4-BE49-F238E27FC236}">
                <a16:creationId xmlns:a16="http://schemas.microsoft.com/office/drawing/2014/main" id="{640F9D70-6BA4-E15B-1653-79EC55D6A4AD}"/>
              </a:ext>
            </a:extLst>
          </p:cNvPr>
          <p:cNvSpPr>
            <a:spLocks noGrp="1" noChangeArrowheads="1"/>
          </p:cNvSpPr>
          <p:nvPr>
            <p:ph sz="half" idx="2"/>
          </p:nvPr>
        </p:nvSpPr>
        <p:spPr bwMode="auto">
          <a:xfrm>
            <a:off x="836612" y="2436119"/>
            <a:ext cx="518904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bg1"/>
                </a:solidFill>
                <a:effectLst/>
              </a:rPr>
              <a:t>Determi</a:t>
            </a:r>
            <a:r>
              <a:rPr kumimoji="0" lang="en-US" altLang="en-US" sz="2400" i="0" u="none" strike="noStrike" cap="none" normalizeH="0" baseline="0" dirty="0">
                <a:ln>
                  <a:noFill/>
                </a:ln>
                <a:solidFill>
                  <a:schemeClr val="bg1"/>
                </a:solidFill>
                <a:effectLst/>
              </a:rPr>
              <a:t>nes who decides</a:t>
            </a:r>
            <a:endParaRPr lang="en-US" altLang="en-US" sz="2400" dirty="0">
              <a:solidFill>
                <a:schemeClr val="bg1"/>
              </a:solidFill>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bg1"/>
                </a:solidFill>
                <a:effectLst/>
              </a:rPr>
              <a:t>Sets rules and goals</a:t>
            </a:r>
            <a:endParaRPr lang="en-US" altLang="en-US" sz="2400" dirty="0">
              <a:solidFill>
                <a:schemeClr val="bg1"/>
              </a:solidFill>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bg1"/>
                </a:solidFill>
                <a:effectLst/>
              </a:rPr>
              <a:t>Allocates rights and responsibilities</a:t>
            </a:r>
            <a:endParaRPr lang="en-US" altLang="en-US" sz="2400" dirty="0">
              <a:solidFill>
                <a:schemeClr val="bg1"/>
              </a:solidFill>
            </a:endParaRPr>
          </a:p>
          <a:p>
            <a:pPr eaLnBrk="0" fontAlgn="base" hangingPunct="0">
              <a:lnSpc>
                <a:spcPct val="100000"/>
              </a:lnSpc>
              <a:spcBef>
                <a:spcPct val="0"/>
              </a:spcBef>
              <a:spcAft>
                <a:spcPct val="0"/>
              </a:spcAft>
            </a:pPr>
            <a:r>
              <a:rPr kumimoji="0" lang="en-US" altLang="en-US" sz="2400" i="0" u="none" strike="noStrike" cap="none" normalizeH="0" baseline="0" dirty="0">
                <a:ln>
                  <a:noFill/>
                </a:ln>
                <a:solidFill>
                  <a:schemeClr val="bg1"/>
                </a:solidFill>
                <a:effectLst/>
              </a:rPr>
              <a:t>Ensures legitimacy and accountability</a:t>
            </a:r>
          </a:p>
        </p:txBody>
      </p:sp>
      <p:sp>
        <p:nvSpPr>
          <p:cNvPr id="8" name="Rectangle 2">
            <a:extLst>
              <a:ext uri="{FF2B5EF4-FFF2-40B4-BE49-F238E27FC236}">
                <a16:creationId xmlns:a16="http://schemas.microsoft.com/office/drawing/2014/main" id="{5EB76CA1-A8DC-38EF-2467-5FDE4FD6BFDB}"/>
              </a:ext>
            </a:extLst>
          </p:cNvPr>
          <p:cNvSpPr>
            <a:spLocks noGrp="1" noChangeArrowheads="1"/>
          </p:cNvSpPr>
          <p:nvPr>
            <p:ph sz="quarter" idx="4"/>
          </p:nvPr>
        </p:nvSpPr>
        <p:spPr bwMode="auto">
          <a:xfrm>
            <a:off x="6166341" y="2436119"/>
            <a:ext cx="560230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Plans and implements actions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Applies technical and administrative tools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Monitors and enforces compliance</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Produces measurable outcomes</a:t>
            </a:r>
          </a:p>
        </p:txBody>
      </p:sp>
    </p:spTree>
    <p:extLst>
      <p:ext uri="{BB962C8B-B14F-4D97-AF65-F5344CB8AC3E}">
        <p14:creationId xmlns:p14="http://schemas.microsoft.com/office/powerpoint/2010/main" val="3079895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9ee03e0-b78c-4998-8bf4-79b266b85105}" enabled="1" method="Standard" siteId="{723a5a87-f39a-4a22-9247-3fc240c01396}" contentBits="0" removed="0"/>
</clbl:labelList>
</file>

<file path=docProps/app.xml><?xml version="1.0" encoding="utf-8"?>
<Properties xmlns="http://schemas.openxmlformats.org/officeDocument/2006/extended-properties" xmlns:vt="http://schemas.openxmlformats.org/officeDocument/2006/docPropsVTypes">
  <TotalTime>512</TotalTime>
  <Words>677</Words>
  <Application>Microsoft Macintosh PowerPoint</Application>
  <PresentationFormat>Widescreen</PresentationFormat>
  <Paragraphs>49</Paragraphs>
  <Slides>13</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Calibri</vt:lpstr>
      <vt:lpstr>Office Theme</vt:lpstr>
      <vt:lpstr>Class 6: Toward Integrated, Holistic Natural Resources Management?</vt:lpstr>
      <vt:lpstr>PowerPoint Presentation</vt:lpstr>
      <vt:lpstr>Personal Project Assignment = 20% of total</vt:lpstr>
      <vt:lpstr>PowerPoint Presentation</vt:lpstr>
      <vt:lpstr>Governance</vt:lpstr>
      <vt:lpstr>PowerPoint Presentation</vt:lpstr>
      <vt:lpstr>PowerPoint Presentation</vt:lpstr>
      <vt:lpstr>PowerPoint Presentation</vt:lpstr>
      <vt:lpstr>“Integrated planning and management for sustainable, equitable, efficient development”</vt:lpstr>
      <vt:lpstr>Beyond “Command and Control”</vt:lpstr>
      <vt:lpstr>Adaptive Governance</vt:lpstr>
      <vt:lpstr>Socio-Ecological Systems Approach</vt:lpstr>
      <vt:lpstr>Socio-ecological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Swatuk</dc:creator>
  <cp:lastModifiedBy>Larry Swatuk</cp:lastModifiedBy>
  <cp:revision>6</cp:revision>
  <dcterms:created xsi:type="dcterms:W3CDTF">2026-01-16T15:30:39Z</dcterms:created>
  <dcterms:modified xsi:type="dcterms:W3CDTF">2026-01-21T13:48:39Z</dcterms:modified>
</cp:coreProperties>
</file>